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9" r:id="rId2"/>
    <p:sldId id="291" r:id="rId3"/>
    <p:sldId id="306" r:id="rId4"/>
    <p:sldId id="536" r:id="rId5"/>
    <p:sldId id="540" r:id="rId6"/>
    <p:sldId id="539" r:id="rId7"/>
    <p:sldId id="535" r:id="rId8"/>
    <p:sldId id="537" r:id="rId9"/>
    <p:sldId id="281" r:id="rId10"/>
    <p:sldId id="282" r:id="rId11"/>
    <p:sldId id="283" r:id="rId12"/>
    <p:sldId id="285" r:id="rId13"/>
    <p:sldId id="286" r:id="rId14"/>
    <p:sldId id="292" r:id="rId15"/>
    <p:sldId id="532" r:id="rId16"/>
    <p:sldId id="531" r:id="rId17"/>
    <p:sldId id="533" r:id="rId18"/>
    <p:sldId id="289" r:id="rId19"/>
    <p:sldId id="534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40FF"/>
    <a:srgbClr val="FF00FF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35"/>
    <p:restoredTop sz="94733"/>
  </p:normalViewPr>
  <p:slideViewPr>
    <p:cSldViewPr snapToGrid="0" snapToObjects="1">
      <p:cViewPr varScale="1">
        <p:scale>
          <a:sx n="215" d="100"/>
          <a:sy n="215" d="100"/>
        </p:scale>
        <p:origin x="35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09BB347-FED0-A746-AF4A-B826E15B9E48}" type="datetimeFigureOut">
              <a:rPr lang="en-US" altLang="en-US"/>
              <a:pPr/>
              <a:t>2/25/19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0E4F157-4E62-7E40-984C-416D40E204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05981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fld id="{18BC558E-E938-A149-8E7E-03B5ABD870C9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2588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204F4C-AE40-B249-BA01-E50BC33376CC}" type="datetimeFigureOut">
              <a:rPr lang="en-US" altLang="en-US"/>
              <a:pPr/>
              <a:t>2/25/19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F079DE-665F-E54F-ACFA-0B3BF6982E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808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39B9FD-FC9C-7A4C-BB6A-F67E4425A77F}" type="datetimeFigureOut">
              <a:rPr lang="en-US" altLang="en-US"/>
              <a:pPr/>
              <a:t>2/25/19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DD9848-F8F6-ED46-A7DD-CD81E32C77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682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92CECF-939A-FF48-A088-B5E6CC359D18}" type="datetimeFigureOut">
              <a:rPr lang="en-US" altLang="en-US"/>
              <a:pPr/>
              <a:t>2/25/19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D85330-9CEF-6B4A-B72D-A21F9A47DA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2433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A53274-4147-924D-AC15-B7C34031246D}" type="datetimeFigureOut">
              <a:rPr lang="en-US" altLang="en-US"/>
              <a:pPr/>
              <a:t>2/25/19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E8972F-8F13-CE4A-8FF9-77A1D92DB7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3638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F400C-66F4-914F-9AB0-2FD5876806E8}" type="datetimeFigureOut">
              <a:rPr lang="en-US" altLang="en-US"/>
              <a:pPr/>
              <a:t>2/25/19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BEA9D3-AC33-6D40-BCDB-8A8BF9AD69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1831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65FCCD-37EC-7F4C-A7F8-BAF1719B9374}" type="datetimeFigureOut">
              <a:rPr lang="en-US" altLang="en-US"/>
              <a:pPr/>
              <a:t>2/25/19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A069AE-25F7-7941-A761-70A2F309AA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5268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EA6710-A922-3047-BA5E-7E67A3A2C4DE}" type="datetimeFigureOut">
              <a:rPr lang="en-US" altLang="en-US"/>
              <a:pPr/>
              <a:t>2/25/19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3FF2FF-7803-CA4A-95DB-BF01CBB18E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9091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47E4DE-B117-6F4D-B2EB-B136F3AD5E6D}" type="datetimeFigureOut">
              <a:rPr lang="en-US" altLang="en-US"/>
              <a:pPr/>
              <a:t>2/25/19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6C953D-778B-9842-8E2D-C822618390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85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D12164-FA6D-FB49-9B40-7070E589C3C6}" type="datetimeFigureOut">
              <a:rPr lang="en-US" altLang="en-US"/>
              <a:pPr/>
              <a:t>2/25/19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22E586-2C66-4242-B749-5B753CFB12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035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71A95C-E81E-5248-800F-B3F446BD64DF}" type="datetimeFigureOut">
              <a:rPr lang="en-US" altLang="en-US"/>
              <a:pPr/>
              <a:t>2/25/19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3DDACA-A201-2941-93FE-E0C2657D65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875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FD1269-01BC-6844-B5EB-56B21378D8FF}" type="datetimeFigureOut">
              <a:rPr lang="en-US" altLang="en-US"/>
              <a:pPr/>
              <a:t>2/25/19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575B9D-1C57-A649-8C81-C539545908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6038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62426ADC-27CF-7D4D-8F6B-7D016A8C4908}" type="datetimeFigureOut">
              <a:rPr lang="en-US" altLang="en-US"/>
              <a:pPr/>
              <a:t>2/25/19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BA30BA6A-21EB-754C-9823-8C7A1C4F0BD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54"/>
          <a:stretch>
            <a:fillRect/>
          </a:stretch>
        </p:blipFill>
        <p:spPr bwMode="auto">
          <a:xfrm>
            <a:off x="0" y="0"/>
            <a:ext cx="9144000" cy="547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TextBox 2"/>
          <p:cNvSpPr txBox="1">
            <a:spLocks noChangeArrowheads="1"/>
          </p:cNvSpPr>
          <p:nvPr/>
        </p:nvSpPr>
        <p:spPr bwMode="auto">
          <a:xfrm>
            <a:off x="503238" y="5703888"/>
            <a:ext cx="559276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4400">
                <a:solidFill>
                  <a:srgbClr val="99FF99"/>
                </a:solidFill>
              </a:rPr>
              <a:t>Software Requirements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8195469" y="4526756"/>
            <a:ext cx="1620838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ea typeface="ＭＳ Ｐゴシック" charset="0"/>
                <a:cs typeface="ＭＳ Ｐゴシック" charset="0"/>
              </a:rPr>
              <a:t>http://flic.kr/p/6sdZDR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Box 1"/>
          <p:cNvSpPr txBox="1">
            <a:spLocks noChangeArrowheads="1"/>
          </p:cNvSpPr>
          <p:nvPr/>
        </p:nvSpPr>
        <p:spPr bwMode="auto">
          <a:xfrm>
            <a:off x="0" y="467400"/>
            <a:ext cx="9144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 dirty="0"/>
              <a:t>User Stories (USs)</a:t>
            </a:r>
          </a:p>
          <a:p>
            <a:pPr algn="ctr" eaLnBrk="1" hangingPunct="1"/>
            <a:endParaRPr lang="en-US" altLang="en-US" sz="2800" dirty="0"/>
          </a:p>
          <a:p>
            <a:pPr algn="ctr" eaLnBrk="1" hangingPunct="1"/>
            <a:r>
              <a:rPr lang="en-US" altLang="en-US" sz="2800" dirty="0"/>
              <a:t>“... a chunk of functionality (some people use the</a:t>
            </a:r>
          </a:p>
          <a:p>
            <a:pPr algn="ctr" eaLnBrk="1" hangingPunct="1"/>
            <a:r>
              <a:rPr lang="en-US" altLang="en-US" sz="2800" dirty="0"/>
              <a:t>word </a:t>
            </a:r>
            <a:r>
              <a:rPr lang="en-US" altLang="en-US" sz="2800" i="1" dirty="0"/>
              <a:t>feature</a:t>
            </a:r>
            <a:r>
              <a:rPr lang="en-US" altLang="en-US" sz="2800" dirty="0"/>
              <a:t>) that is of value to the customer.”</a:t>
            </a:r>
          </a:p>
        </p:txBody>
      </p:sp>
      <p:pic>
        <p:nvPicPr>
          <p:cNvPr id="18434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2"/>
          <a:stretch/>
        </p:blipFill>
        <p:spPr bwMode="auto">
          <a:xfrm>
            <a:off x="1543050" y="2528888"/>
            <a:ext cx="6057900" cy="395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3"/>
          <p:cNvSpPr txBox="1">
            <a:spLocks noChangeArrowheads="1"/>
          </p:cNvSpPr>
          <p:nvPr/>
        </p:nvSpPr>
        <p:spPr bwMode="auto">
          <a:xfrm rot="5400000">
            <a:off x="6917531" y="5529025"/>
            <a:ext cx="16430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http://flic.kr/p/884GBP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6B50D-822E-194F-9E75-0FDEFD127A3D}"/>
              </a:ext>
            </a:extLst>
          </p:cNvPr>
          <p:cNvSpPr txBox="1"/>
          <p:nvPr/>
        </p:nvSpPr>
        <p:spPr>
          <a:xfrm>
            <a:off x="0" y="6488668"/>
            <a:ext cx="650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Source: Kent Beck &amp; Martin Fowler,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Planning Extreme Programming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814388"/>
            <a:ext cx="9144000" cy="5292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82" name="Title 3"/>
          <p:cNvSpPr>
            <a:spLocks noGrp="1"/>
          </p:cNvSpPr>
          <p:nvPr>
            <p:ph type="title"/>
          </p:nvPr>
        </p:nvSpPr>
        <p:spPr>
          <a:xfrm>
            <a:off x="457200" y="-1588"/>
            <a:ext cx="8229600" cy="815976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Flight-Booking System Example</a:t>
            </a:r>
          </a:p>
        </p:txBody>
      </p:sp>
      <p:pic>
        <p:nvPicPr>
          <p:cNvPr id="2048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814388"/>
            <a:ext cx="4365625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935038"/>
            <a:ext cx="4184650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478213"/>
            <a:ext cx="4332288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3478213"/>
            <a:ext cx="4159250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571500" y="1665288"/>
            <a:ext cx="6092825" cy="4983162"/>
            <a:chOff x="571711" y="1665450"/>
            <a:chExt cx="6092614" cy="4983000"/>
          </a:xfrm>
        </p:grpSpPr>
        <p:sp>
          <p:nvSpPr>
            <p:cNvPr id="20488" name="TextBox 9"/>
            <p:cNvSpPr txBox="1">
              <a:spLocks noChangeArrowheads="1"/>
            </p:cNvSpPr>
            <p:nvPr/>
          </p:nvSpPr>
          <p:spPr bwMode="auto">
            <a:xfrm>
              <a:off x="2479675" y="6186488"/>
              <a:ext cx="41846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>
                  <a:solidFill>
                    <a:srgbClr val="FF00FF"/>
                  </a:solidFill>
                </a:rPr>
                <a:t>Two parts: title and description</a:t>
              </a:r>
            </a:p>
          </p:txBody>
        </p:sp>
        <p:cxnSp>
          <p:nvCxnSpPr>
            <p:cNvPr id="3" name="Straight Connector 2"/>
            <p:cNvCxnSpPr/>
            <p:nvPr/>
          </p:nvCxnSpPr>
          <p:spPr>
            <a:xfrm flipV="1">
              <a:off x="598698" y="1665450"/>
              <a:ext cx="455596" cy="12700"/>
            </a:xfrm>
            <a:prstGeom prst="line">
              <a:avLst/>
            </a:prstGeom>
            <a:ln w="7620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98698" y="1986115"/>
              <a:ext cx="1019140" cy="11112"/>
            </a:xfrm>
            <a:prstGeom prst="line">
              <a:avLst/>
            </a:prstGeom>
            <a:ln w="7620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5016557" y="1682911"/>
              <a:ext cx="455597" cy="11113"/>
            </a:xfrm>
            <a:prstGeom prst="line">
              <a:avLst/>
            </a:prstGeom>
            <a:ln w="7620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027670" y="2003576"/>
              <a:ext cx="1019140" cy="11113"/>
            </a:xfrm>
            <a:prstGeom prst="line">
              <a:avLst/>
            </a:prstGeom>
            <a:ln w="7620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87035" y="4618622"/>
              <a:ext cx="958429" cy="0"/>
            </a:xfrm>
            <a:prstGeom prst="line">
              <a:avLst/>
            </a:prstGeom>
            <a:ln w="76200" cmpd="sng">
              <a:solidFill>
                <a:srgbClr val="FF00FF"/>
              </a:solidFill>
            </a:ln>
            <a:effectLst/>
            <a:scene3d>
              <a:camera prst="orthographicFront">
                <a:rot lat="0" lon="0" rev="12000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71711" y="4326655"/>
              <a:ext cx="386716" cy="0"/>
            </a:xfrm>
            <a:prstGeom prst="line">
              <a:avLst/>
            </a:prstGeom>
            <a:ln w="76200" cmpd="sng">
              <a:solidFill>
                <a:srgbClr val="FF00FF"/>
              </a:solidFill>
            </a:ln>
            <a:effectLst/>
            <a:scene3d>
              <a:camera prst="orthographicFront">
                <a:rot lat="0" lon="0" rev="12000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088301" y="4557664"/>
              <a:ext cx="958429" cy="0"/>
            </a:xfrm>
            <a:prstGeom prst="line">
              <a:avLst/>
            </a:prstGeom>
            <a:ln w="76200" cmpd="sng">
              <a:solidFill>
                <a:srgbClr val="FF00FF"/>
              </a:solidFill>
            </a:ln>
            <a:effectLst/>
            <a:scene3d>
              <a:camera prst="orthographicFront">
                <a:rot lat="0" lon="0" rev="12000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072977" y="4265697"/>
              <a:ext cx="386716" cy="0"/>
            </a:xfrm>
            <a:prstGeom prst="line">
              <a:avLst/>
            </a:prstGeom>
            <a:ln w="76200" cmpd="sng">
              <a:solidFill>
                <a:srgbClr val="FF00FF"/>
              </a:solidFill>
            </a:ln>
            <a:effectLst/>
            <a:scene3d>
              <a:camera prst="orthographicFront">
                <a:rot lat="0" lon="0" rev="12000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6"/>
          <p:cNvSpPr>
            <a:spLocks noGrp="1"/>
          </p:cNvSpPr>
          <p:nvPr>
            <p:ph type="title"/>
          </p:nvPr>
        </p:nvSpPr>
        <p:spPr>
          <a:xfrm>
            <a:off x="457200" y="132132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US Description Template</a:t>
            </a:r>
          </a:p>
        </p:txBody>
      </p:sp>
      <p:sp>
        <p:nvSpPr>
          <p:cNvPr id="22530" name="Content Placeholder 7"/>
          <p:cNvSpPr>
            <a:spLocks noGrp="1"/>
          </p:cNvSpPr>
          <p:nvPr>
            <p:ph idx="1"/>
          </p:nvPr>
        </p:nvSpPr>
        <p:spPr>
          <a:xfrm>
            <a:off x="457200" y="1433944"/>
            <a:ext cx="8229600" cy="4525963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US" altLang="en-US" sz="3600" i="1" dirty="0">
                <a:ea typeface="ＭＳ Ｐゴシック" charset="-128"/>
              </a:rPr>
              <a:t>As a </a:t>
            </a:r>
            <a:r>
              <a:rPr lang="en-US" altLang="en-US" sz="3600" dirty="0">
                <a:solidFill>
                  <a:srgbClr val="00FFFF"/>
                </a:solidFill>
                <a:ea typeface="ＭＳ Ｐゴシック" charset="-128"/>
              </a:rPr>
              <a:t>&lt;who&gt;</a:t>
            </a:r>
            <a:r>
              <a:rPr lang="en-US" altLang="en-US" sz="3600" i="1" dirty="0">
                <a:ea typeface="ＭＳ Ｐゴシック" charset="-128"/>
              </a:rPr>
              <a:t>, I want </a:t>
            </a:r>
            <a:r>
              <a:rPr lang="en-US" altLang="en-US" sz="3600" dirty="0">
                <a:solidFill>
                  <a:srgbClr val="FF00FF"/>
                </a:solidFill>
                <a:ea typeface="ＭＳ Ｐゴシック" charset="-128"/>
              </a:rPr>
              <a:t>&lt;what&gt; </a:t>
            </a:r>
            <a:r>
              <a:rPr lang="en-US" altLang="en-US" sz="3600" i="1" dirty="0">
                <a:ea typeface="ＭＳ Ｐゴシック" charset="-128"/>
              </a:rPr>
              <a:t>so that</a:t>
            </a:r>
            <a:r>
              <a:rPr lang="en-US" altLang="en-US" sz="3600" dirty="0">
                <a:ea typeface="ＭＳ Ｐゴシック" charset="-128"/>
              </a:rPr>
              <a:t> </a:t>
            </a:r>
            <a:r>
              <a:rPr lang="en-US" altLang="en-US" sz="3600" dirty="0">
                <a:solidFill>
                  <a:srgbClr val="FFFF00"/>
                </a:solidFill>
                <a:ea typeface="ＭＳ Ｐゴシック" charset="-128"/>
              </a:rPr>
              <a:t>&lt;why&gt;</a:t>
            </a:r>
            <a:r>
              <a:rPr lang="en-US" altLang="en-US" sz="3600" i="1" dirty="0">
                <a:ea typeface="ＭＳ Ｐゴシック" charset="-128"/>
              </a:rPr>
              <a:t>.</a:t>
            </a:r>
            <a:endParaRPr lang="en-US" altLang="en-US" dirty="0">
              <a:ea typeface="ＭＳ Ｐゴシック" charset="-128"/>
            </a:endParaRPr>
          </a:p>
          <a:p>
            <a:pPr lvl="1" eaLnBrk="1" hangingPunct="1"/>
            <a:endParaRPr lang="en-US" altLang="en-US" sz="1200" i="1" dirty="0">
              <a:ea typeface="ＭＳ Ｐゴシック" charset="-128"/>
            </a:endParaRPr>
          </a:p>
          <a:p>
            <a:pPr marL="0" indent="0" eaLnBrk="1" hangingPunct="1">
              <a:buNone/>
            </a:pPr>
            <a:r>
              <a:rPr lang="en-US" altLang="en-US" b="1" dirty="0">
                <a:ea typeface="ＭＳ Ｐゴシック" charset="-128"/>
              </a:rPr>
              <a:t>Examples </a:t>
            </a: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As a </a:t>
            </a:r>
            <a:r>
              <a:rPr lang="en-US" altLang="en-US" dirty="0">
                <a:solidFill>
                  <a:srgbClr val="00FFFF"/>
                </a:solidFill>
                <a:ea typeface="ＭＳ Ｐゴシック" charset="-128"/>
              </a:rPr>
              <a:t>user</a:t>
            </a:r>
            <a:r>
              <a:rPr lang="en-US" altLang="en-US" dirty="0">
                <a:ea typeface="ＭＳ Ｐゴシック" charset="-128"/>
              </a:rPr>
              <a:t>, I want to </a:t>
            </a:r>
            <a:r>
              <a:rPr lang="en-US" altLang="en-US" dirty="0">
                <a:solidFill>
                  <a:srgbClr val="FF00FF"/>
                </a:solidFill>
                <a:ea typeface="ＭＳ Ｐゴシック" charset="-128"/>
              </a:rPr>
              <a:t>backup my entire hard drive</a:t>
            </a:r>
            <a:r>
              <a:rPr lang="en-US" altLang="en-US" dirty="0">
                <a:ea typeface="ＭＳ Ｐゴシック" charset="-128"/>
              </a:rPr>
              <a:t> so that </a:t>
            </a:r>
            <a:r>
              <a:rPr lang="en-US" altLang="en-US" dirty="0">
                <a:solidFill>
                  <a:srgbClr val="FFFF00"/>
                </a:solidFill>
                <a:ea typeface="ＭＳ Ｐゴシック" charset="-128"/>
              </a:rPr>
              <a:t>I won't lose data if my system breaks</a:t>
            </a:r>
            <a:r>
              <a:rPr lang="en-US" altLang="en-US" dirty="0">
                <a:ea typeface="ＭＳ Ｐゴシック" charset="-128"/>
              </a:rPr>
              <a:t>.</a:t>
            </a: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As an </a:t>
            </a:r>
            <a:r>
              <a:rPr lang="en-US" altLang="en-US" dirty="0">
                <a:solidFill>
                  <a:srgbClr val="00FFFF"/>
                </a:solidFill>
                <a:ea typeface="ＭＳ Ｐゴシック" charset="-128"/>
              </a:rPr>
              <a:t>Editor</a:t>
            </a:r>
            <a:r>
              <a:rPr lang="en-US" altLang="en-US" dirty="0">
                <a:ea typeface="ＭＳ Ｐゴシック" charset="-128"/>
              </a:rPr>
              <a:t>, I want to </a:t>
            </a:r>
            <a:r>
              <a:rPr lang="en-US" altLang="en-US" dirty="0">
                <a:solidFill>
                  <a:srgbClr val="FF00FF"/>
                </a:solidFill>
                <a:ea typeface="ＭＳ Ｐゴシック" charset="-128"/>
              </a:rPr>
              <a:t>review content before it is published</a:t>
            </a:r>
            <a:r>
              <a:rPr lang="en-US" altLang="en-US" dirty="0">
                <a:ea typeface="ＭＳ Ｐゴシック" charset="-128"/>
              </a:rPr>
              <a:t> so that </a:t>
            </a:r>
            <a:r>
              <a:rPr lang="en-US" altLang="en-US" dirty="0">
                <a:solidFill>
                  <a:srgbClr val="FFFF00"/>
                </a:solidFill>
                <a:ea typeface="ＭＳ Ｐゴシック" charset="-128"/>
              </a:rPr>
              <a:t>I can assure it is optimized with correct grammar and tone</a:t>
            </a:r>
            <a:r>
              <a:rPr lang="en-US" altLang="en-US" dirty="0">
                <a:ea typeface="ＭＳ Ｐゴシック" charset="-128"/>
              </a:rPr>
              <a:t>.</a:t>
            </a: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As a </a:t>
            </a:r>
            <a:r>
              <a:rPr lang="en-US" altLang="en-US" dirty="0">
                <a:solidFill>
                  <a:srgbClr val="00FFFF"/>
                </a:solidFill>
                <a:ea typeface="ＭＳ Ｐゴシック" charset="-128"/>
              </a:rPr>
              <a:t>Content Owner</a:t>
            </a:r>
            <a:r>
              <a:rPr lang="en-US" altLang="en-US" dirty="0">
                <a:ea typeface="ＭＳ Ｐゴシック" charset="-128"/>
              </a:rPr>
              <a:t>, I want to </a:t>
            </a:r>
            <a:r>
              <a:rPr lang="en-US" altLang="en-US" dirty="0">
                <a:solidFill>
                  <a:srgbClr val="FF00FF"/>
                </a:solidFill>
                <a:ea typeface="ＭＳ Ｐゴシック" charset="-128"/>
              </a:rPr>
              <a:t>be able to create product content</a:t>
            </a:r>
            <a:r>
              <a:rPr lang="en-US" altLang="en-US" dirty="0">
                <a:ea typeface="ＭＳ Ｐゴシック" charset="-128"/>
              </a:rPr>
              <a:t> so that </a:t>
            </a:r>
            <a:r>
              <a:rPr lang="en-US" altLang="en-US" dirty="0">
                <a:solidFill>
                  <a:srgbClr val="FFFF00"/>
                </a:solidFill>
                <a:ea typeface="ＭＳ Ｐゴシック" charset="-128"/>
              </a:rPr>
              <a:t>I can provide information and market to customers</a:t>
            </a:r>
            <a:r>
              <a:rPr lang="en-US" altLang="en-US" dirty="0">
                <a:ea typeface="ＭＳ Ｐゴシック" charset="-128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Description Examples: </a:t>
            </a:r>
            <a:r>
              <a:rPr lang="en-US" altLang="en-US" dirty="0">
                <a:solidFill>
                  <a:srgbClr val="00FFFF"/>
                </a:solidFill>
                <a:ea typeface="ＭＳ Ｐゴシック" charset="-128"/>
              </a:rPr>
              <a:t>Who</a:t>
            </a:r>
            <a:r>
              <a:rPr lang="en-US" altLang="en-US" dirty="0">
                <a:ea typeface="ＭＳ Ｐゴシック" charset="-128"/>
              </a:rPr>
              <a:t> and </a:t>
            </a:r>
            <a:r>
              <a:rPr lang="en-US" altLang="en-US" dirty="0">
                <a:solidFill>
                  <a:srgbClr val="FF00FF"/>
                </a:solidFill>
                <a:ea typeface="ＭＳ Ｐゴシック" charset="-128"/>
              </a:rPr>
              <a:t>What</a:t>
            </a:r>
            <a:endParaRPr lang="en-US" altLang="en-US" dirty="0">
              <a:solidFill>
                <a:srgbClr val="00FFFF"/>
              </a:solidFill>
              <a:ea typeface="ＭＳ Ｐゴシック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277938"/>
            <a:ext cx="9144000" cy="5292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355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277938"/>
            <a:ext cx="4365625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1398588"/>
            <a:ext cx="4184650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941763"/>
            <a:ext cx="4332288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3941763"/>
            <a:ext cx="4159250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1797050" y="2397125"/>
            <a:ext cx="576263" cy="19050"/>
          </a:xfrm>
          <a:prstGeom prst="line">
            <a:avLst/>
          </a:prstGeom>
          <a:ln w="57150" cmpd="sng">
            <a:solidFill>
              <a:srgbClr val="00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183313" y="2428875"/>
            <a:ext cx="631825" cy="12700"/>
          </a:xfrm>
          <a:prstGeom prst="line">
            <a:avLst/>
          </a:prstGeom>
          <a:ln w="57150" cmpd="sng">
            <a:solidFill>
              <a:srgbClr val="00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716088" y="5005388"/>
            <a:ext cx="595312" cy="31750"/>
          </a:xfrm>
          <a:prstGeom prst="line">
            <a:avLst/>
          </a:prstGeom>
          <a:ln w="57150" cmpd="sng">
            <a:solidFill>
              <a:srgbClr val="00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138863" y="4951413"/>
            <a:ext cx="636587" cy="23812"/>
          </a:xfrm>
          <a:prstGeom prst="line">
            <a:avLst/>
          </a:prstGeom>
          <a:ln w="57150" cmpd="sng">
            <a:solidFill>
              <a:srgbClr val="00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04838" y="2670175"/>
            <a:ext cx="3173412" cy="77788"/>
          </a:xfrm>
          <a:prstGeom prst="lin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35000" y="2998788"/>
            <a:ext cx="1465263" cy="34925"/>
          </a:xfrm>
          <a:prstGeom prst="lin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049838" y="2689225"/>
            <a:ext cx="3159125" cy="46038"/>
          </a:xfrm>
          <a:prstGeom prst="lin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030788" y="2998788"/>
            <a:ext cx="779462" cy="17462"/>
          </a:xfrm>
          <a:prstGeom prst="lin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88963" y="5259388"/>
            <a:ext cx="2973387" cy="93662"/>
          </a:xfrm>
          <a:prstGeom prst="lin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073650" y="5178425"/>
            <a:ext cx="3109913" cy="112713"/>
          </a:xfrm>
          <a:prstGeom prst="lin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080000" y="5500688"/>
            <a:ext cx="1908175" cy="68262"/>
          </a:xfrm>
          <a:prstGeom prst="lin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US Title Template: </a:t>
            </a:r>
            <a:r>
              <a:rPr lang="en-US" altLang="en-US" dirty="0">
                <a:solidFill>
                  <a:srgbClr val="FF00FF"/>
                </a:solidFill>
                <a:ea typeface="ＭＳ Ｐゴシック" charset="-128"/>
              </a:rPr>
              <a:t>Verb</a:t>
            </a:r>
            <a:r>
              <a:rPr lang="en-US" altLang="en-US" dirty="0">
                <a:ea typeface="ＭＳ Ｐゴシック" charset="-128"/>
              </a:rPr>
              <a:t> + </a:t>
            </a:r>
            <a:r>
              <a:rPr lang="en-US" altLang="en-US" dirty="0">
                <a:solidFill>
                  <a:srgbClr val="99FF99"/>
                </a:solidFill>
                <a:ea typeface="ＭＳ Ｐゴシック" charset="-128"/>
              </a:rPr>
              <a:t>Noun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277938"/>
            <a:ext cx="9144000" cy="5292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7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277938"/>
            <a:ext cx="4365625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1398588"/>
            <a:ext cx="4184650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941763"/>
            <a:ext cx="4332288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3941763"/>
            <a:ext cx="4159250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/>
          <p:nvPr/>
        </p:nvCxnSpPr>
        <p:spPr>
          <a:xfrm flipV="1">
            <a:off x="1624013" y="2063750"/>
            <a:ext cx="884237" cy="31750"/>
          </a:xfrm>
          <a:prstGeom prst="lin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143625" y="2112963"/>
            <a:ext cx="528638" cy="11112"/>
          </a:xfrm>
          <a:prstGeom prst="lin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662113" y="4689475"/>
            <a:ext cx="685800" cy="22225"/>
          </a:xfrm>
          <a:prstGeom prst="lin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076950" y="4646613"/>
            <a:ext cx="558800" cy="19050"/>
          </a:xfrm>
          <a:prstGeom prst="line">
            <a:avLst/>
          </a:prstGeom>
          <a:ln w="57150" cmpd="sng">
            <a:solidFill>
              <a:srgbClr val="FF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27300" y="2019300"/>
            <a:ext cx="1654175" cy="44450"/>
          </a:xfrm>
          <a:prstGeom prst="line">
            <a:avLst/>
          </a:prstGeom>
          <a:ln w="57150" cmpd="sng">
            <a:solidFill>
              <a:srgbClr val="99FF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724650" y="2093913"/>
            <a:ext cx="957263" cy="28575"/>
          </a:xfrm>
          <a:prstGeom prst="line">
            <a:avLst/>
          </a:prstGeom>
          <a:ln w="57150" cmpd="sng">
            <a:solidFill>
              <a:srgbClr val="99FF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379663" y="4652963"/>
            <a:ext cx="730250" cy="38100"/>
          </a:xfrm>
          <a:prstGeom prst="line">
            <a:avLst/>
          </a:prstGeom>
          <a:ln w="57150" cmpd="sng">
            <a:solidFill>
              <a:srgbClr val="99FF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6657975" y="4608513"/>
            <a:ext cx="1376363" cy="42862"/>
          </a:xfrm>
          <a:prstGeom prst="line">
            <a:avLst/>
          </a:prstGeom>
          <a:ln w="57150" cmpd="sng">
            <a:solidFill>
              <a:srgbClr val="99FF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User Story Dos &amp; Don’ts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21FFA9A8-B8C6-E147-B051-668374A662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474779"/>
              </p:ext>
            </p:extLst>
          </p:nvPr>
        </p:nvGraphicFramePr>
        <p:xfrm>
          <a:off x="130628" y="1600200"/>
          <a:ext cx="8864930" cy="402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32465">
                  <a:extLst>
                    <a:ext uri="{9D8B030D-6E8A-4147-A177-3AD203B41FA5}">
                      <a16:colId xmlns:a16="http://schemas.microsoft.com/office/drawing/2014/main" val="514717478"/>
                    </a:ext>
                  </a:extLst>
                </a:gridCol>
                <a:gridCol w="4432465">
                  <a:extLst>
                    <a:ext uri="{9D8B030D-6E8A-4147-A177-3AD203B41FA5}">
                      <a16:colId xmlns:a16="http://schemas.microsoft.com/office/drawing/2014/main" val="1663544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Do...</a:t>
                      </a:r>
                    </a:p>
                  </a:txBody>
                  <a:tcPr marL="79608" marR="79608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Don't...</a:t>
                      </a:r>
                    </a:p>
                  </a:txBody>
                  <a:tcPr marL="79608" marR="79608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558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Describe </a:t>
                      </a:r>
                      <a:r>
                        <a:rPr lang="en-US" sz="2000" u="sng" dirty="0"/>
                        <a:t>one</a:t>
                      </a:r>
                      <a:r>
                        <a:rPr lang="en-US" sz="2000" dirty="0"/>
                        <a:t> thing that the software needs to do for the customer</a:t>
                      </a:r>
                    </a:p>
                  </a:txBody>
                  <a:tcPr marL="79608" marR="796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Include what essentially amount to groups of features (even if all are related)</a:t>
                      </a:r>
                    </a:p>
                  </a:txBody>
                  <a:tcPr marL="79608" marR="7960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07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Use language that </a:t>
                      </a:r>
                      <a:r>
                        <a:rPr lang="en-US" sz="2000" u="sng" dirty="0"/>
                        <a:t>the customer understands</a:t>
                      </a:r>
                    </a:p>
                  </a:txBody>
                  <a:tcPr marL="79608" marR="796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Use technical terms that are unfamiliar to the customer</a:t>
                      </a:r>
                    </a:p>
                  </a:txBody>
                  <a:tcPr marL="79608" marR="7960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503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Ensure "</a:t>
                      </a:r>
                      <a:r>
                        <a:rPr lang="en-US" sz="2000" u="sng" dirty="0"/>
                        <a:t>written by the customer</a:t>
                      </a:r>
                      <a:r>
                        <a:rPr lang="en-US" sz="2000" dirty="0"/>
                        <a:t>" (at least figuratively speaking)</a:t>
                      </a:r>
                    </a:p>
                  </a:txBody>
                  <a:tcPr marL="79608" marR="796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Invent requirements that the customer never actually asked for</a:t>
                      </a:r>
                    </a:p>
                  </a:txBody>
                  <a:tcPr marL="79608" marR="7960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56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Keep short – generally no more than three sentences</a:t>
                      </a:r>
                    </a:p>
                  </a:txBody>
                  <a:tcPr marL="79608" marR="796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Write a long essay</a:t>
                      </a:r>
                    </a:p>
                  </a:txBody>
                  <a:tcPr marL="79608" marR="7960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293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Capture only requirements (not design)</a:t>
                      </a:r>
                    </a:p>
                  </a:txBody>
                  <a:tcPr marL="79608" marR="796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Mention specific implementation technologies or user-interface elements</a:t>
                      </a:r>
                    </a:p>
                  </a:txBody>
                  <a:tcPr marL="79608" marR="79608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869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389063" y="5952673"/>
            <a:ext cx="6365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00FF"/>
                </a:solidFill>
              </a:rPr>
              <a:t>Principle: Keep requirements customer-oriented</a:t>
            </a:r>
          </a:p>
        </p:txBody>
      </p:sp>
    </p:spTree>
    <p:extLst>
      <p:ext uri="{BB962C8B-B14F-4D97-AF65-F5344CB8AC3E}">
        <p14:creationId xmlns:p14="http://schemas.microsoft.com/office/powerpoint/2010/main" val="259979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80A1-7333-314C-9306-DE5F3BA1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8C582-3216-C14B-B4CE-C68DDA558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 problems</a:t>
            </a:r>
          </a:p>
          <a:p>
            <a:r>
              <a:rPr lang="en-US" dirty="0"/>
              <a:t>Requirements types</a:t>
            </a:r>
          </a:p>
          <a:p>
            <a:r>
              <a:rPr lang="en-US" dirty="0"/>
              <a:t>User stories</a:t>
            </a:r>
          </a:p>
          <a:p>
            <a:r>
              <a:rPr lang="en-US" dirty="0"/>
              <a:t>US title and description templates</a:t>
            </a:r>
          </a:p>
          <a:p>
            <a:r>
              <a:rPr lang="en-US" dirty="0"/>
              <a:t>Qualities of good USs</a:t>
            </a: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FE791DFE-8736-1E4E-8AD4-48C253D58AB9}"/>
              </a:ext>
            </a:extLst>
          </p:cNvPr>
          <p:cNvGrpSpPr>
            <a:grpSpLocks/>
          </p:cNvGrpSpPr>
          <p:nvPr/>
        </p:nvGrpSpPr>
        <p:grpSpPr bwMode="auto">
          <a:xfrm>
            <a:off x="0" y="4737100"/>
            <a:ext cx="9215438" cy="2139950"/>
            <a:chOff x="0" y="4737100"/>
            <a:chExt cx="9215438" cy="2139950"/>
          </a:xfrm>
        </p:grpSpPr>
        <p:pic>
          <p:nvPicPr>
            <p:cNvPr id="5" name="Picture 1">
              <a:extLst>
                <a:ext uri="{FF2B5EF4-FFF2-40B4-BE49-F238E27FC236}">
                  <a16:creationId xmlns:a16="http://schemas.microsoft.com/office/drawing/2014/main" id="{71E58E72-DE6D-5642-89AF-34926130E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23" b="12630"/>
            <a:stretch>
              <a:fillRect/>
            </a:stretch>
          </p:blipFill>
          <p:spPr bwMode="auto">
            <a:xfrm>
              <a:off x="0" y="4737100"/>
              <a:ext cx="9144000" cy="212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0526F5-C9E0-9441-8D97-183B0F9A3208}"/>
                </a:ext>
              </a:extLst>
            </p:cNvPr>
            <p:cNvSpPr txBox="1"/>
            <p:nvPr/>
          </p:nvSpPr>
          <p:spPr>
            <a:xfrm>
              <a:off x="7632700" y="6599238"/>
              <a:ext cx="1582738" cy="2778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http://flic.kr/p/aCLor3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1503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75E2F3-7FFB-1B4D-B9AD-5ACD9D179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285377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457200" y="2235200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Let’s write some user stories!</a:t>
            </a:r>
          </a:p>
        </p:txBody>
      </p:sp>
      <p:sp>
        <p:nvSpPr>
          <p:cNvPr id="25602" name="TextBox 3"/>
          <p:cNvSpPr txBox="1">
            <a:spLocks noChangeArrowheads="1"/>
          </p:cNvSpPr>
          <p:nvPr/>
        </p:nvSpPr>
        <p:spPr bwMode="auto">
          <a:xfrm>
            <a:off x="481714" y="4514589"/>
            <a:ext cx="818057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Title: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</a:rPr>
              <a:t>&lt;verb&gt;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99FF99"/>
                </a:solidFill>
              </a:rPr>
              <a:t>&lt;noun&gt;</a:t>
            </a:r>
          </a:p>
          <a:p>
            <a:pPr eaLnBrk="1" hangingPunct="1">
              <a:spcBef>
                <a:spcPts val="1200"/>
              </a:spcBef>
              <a:defRPr/>
            </a:pPr>
            <a:r>
              <a:rPr lang="en-US" sz="2800" dirty="0">
                <a:solidFill>
                  <a:srgbClr val="7F7F7F"/>
                </a:solidFill>
              </a:rPr>
              <a:t>Description:</a:t>
            </a:r>
            <a:r>
              <a:rPr lang="en-US" sz="2800" dirty="0"/>
              <a:t> As a </a:t>
            </a:r>
            <a:r>
              <a:rPr lang="en-US" sz="2800" dirty="0">
                <a:solidFill>
                  <a:srgbClr val="00FFFF"/>
                </a:solidFill>
              </a:rPr>
              <a:t>&lt;who&gt;</a:t>
            </a:r>
            <a:r>
              <a:rPr lang="en-US" sz="2800" dirty="0"/>
              <a:t>, I want </a:t>
            </a:r>
            <a:r>
              <a:rPr lang="en-US" sz="2800" dirty="0">
                <a:solidFill>
                  <a:srgbClr val="FF00FF"/>
                </a:solidFill>
              </a:rPr>
              <a:t>&lt;what&gt; </a:t>
            </a:r>
            <a:r>
              <a:rPr lang="en-US" sz="2800" dirty="0"/>
              <a:t>so that </a:t>
            </a:r>
            <a:r>
              <a:rPr lang="en-US" sz="2800" dirty="0">
                <a:solidFill>
                  <a:srgbClr val="FFFF00"/>
                </a:solidFill>
              </a:rPr>
              <a:t>&lt;why&gt;</a:t>
            </a:r>
            <a:r>
              <a:rPr lang="en-US" sz="2800" dirty="0"/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1" y="4278313"/>
            <a:ext cx="8229599" cy="2688544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66FA-164C-B140-B511-79D34F280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77"/>
            <a:ext cx="8229600" cy="752581"/>
          </a:xfrm>
        </p:spPr>
        <p:txBody>
          <a:bodyPr/>
          <a:lstStyle/>
          <a:p>
            <a:r>
              <a:rPr lang="en-US" dirty="0"/>
              <a:t>Web App for Bicycle Rental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CF06C-C510-3541-9A89-040695470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69"/>
          <a:stretch/>
        </p:blipFill>
        <p:spPr>
          <a:xfrm>
            <a:off x="0" y="765958"/>
            <a:ext cx="9144000" cy="609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7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Content Placeholder 2"/>
          <p:cNvSpPr>
            <a:spLocks noGrp="1"/>
          </p:cNvSpPr>
          <p:nvPr>
            <p:ph idx="1"/>
          </p:nvPr>
        </p:nvSpPr>
        <p:spPr>
          <a:xfrm>
            <a:off x="457200" y="935038"/>
            <a:ext cx="8229600" cy="5678487"/>
          </a:xfrm>
        </p:spPr>
        <p:txBody>
          <a:bodyPr/>
          <a:lstStyle/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Requirements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Design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Construction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Testing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Maintenance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Configuration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Process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Models and Methods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Quality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Professional Practice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Economics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Computing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Mathematical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Engineering Foundations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0" y="3927475"/>
            <a:ext cx="9144000" cy="2519363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5038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SWEBOK Knowledge Areas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90525" y="1350963"/>
            <a:ext cx="2497138" cy="344487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ounded Rectangle 5"/>
          <p:cNvSpPr/>
          <p:nvPr/>
        </p:nvSpPr>
        <p:spPr bwMode="auto">
          <a:xfrm>
            <a:off x="390525" y="1711325"/>
            <a:ext cx="3128963" cy="346075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390525" y="2808288"/>
            <a:ext cx="4595813" cy="344487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ounded Rectangle 9"/>
          <p:cNvSpPr/>
          <p:nvPr/>
        </p:nvSpPr>
        <p:spPr bwMode="auto">
          <a:xfrm>
            <a:off x="390525" y="2074863"/>
            <a:ext cx="2549525" cy="346075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77825" y="852488"/>
            <a:ext cx="6494463" cy="522287"/>
            <a:chOff x="390525" y="3396056"/>
            <a:chExt cx="6495178" cy="522288"/>
          </a:xfrm>
        </p:grpSpPr>
        <p:grpSp>
          <p:nvGrpSpPr>
            <p:cNvPr id="15370" name="Group 7"/>
            <p:cNvGrpSpPr>
              <a:grpSpLocks/>
            </p:cNvGrpSpPr>
            <p:nvPr/>
          </p:nvGrpSpPr>
          <p:grpSpPr bwMode="auto">
            <a:xfrm>
              <a:off x="3717119" y="3396056"/>
              <a:ext cx="3168584" cy="522288"/>
              <a:chOff x="3682359" y="3233072"/>
              <a:chExt cx="3168215" cy="523856"/>
            </a:xfrm>
          </p:grpSpPr>
          <p:sp>
            <p:nvSpPr>
              <p:cNvPr id="15372" name="TextBox 8"/>
              <p:cNvSpPr txBox="1">
                <a:spLocks noChangeArrowheads="1"/>
              </p:cNvSpPr>
              <p:nvPr/>
            </p:nvSpPr>
            <p:spPr bwMode="auto">
              <a:xfrm>
                <a:off x="4740670" y="3233072"/>
                <a:ext cx="2109904" cy="5238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en-US" sz="2800">
                    <a:solidFill>
                      <a:srgbClr val="FF00FF"/>
                    </a:solidFill>
                  </a:rPr>
                  <a:t>Today’s topic</a:t>
                </a: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H="1">
                <a:off x="3681944" y="3543564"/>
                <a:ext cx="1130293" cy="0"/>
              </a:xfrm>
              <a:prstGeom prst="straightConnector1">
                <a:avLst/>
              </a:prstGeom>
              <a:ln w="57150" cmpd="sng">
                <a:solidFill>
                  <a:srgbClr val="FF00F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ounded Rectangle 11"/>
            <p:cNvSpPr/>
            <p:nvPr/>
          </p:nvSpPr>
          <p:spPr bwMode="auto">
            <a:xfrm>
              <a:off x="390525" y="3534168"/>
              <a:ext cx="3264259" cy="342901"/>
            </a:xfrm>
            <a:prstGeom prst="roundRect">
              <a:avLst/>
            </a:prstGeom>
            <a:noFill/>
            <a:ln w="57150" cmpd="sng">
              <a:solidFill>
                <a:srgbClr val="FF0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Box 1"/>
          <p:cNvSpPr txBox="1">
            <a:spLocks noChangeArrowheads="1"/>
          </p:cNvSpPr>
          <p:nvPr/>
        </p:nvSpPr>
        <p:spPr bwMode="auto">
          <a:xfrm>
            <a:off x="1311275" y="1077913"/>
            <a:ext cx="6521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 dirty="0"/>
              <a:t>Recall what customers want...</a:t>
            </a:r>
          </a:p>
        </p:txBody>
      </p:sp>
      <p:sp>
        <p:nvSpPr>
          <p:cNvPr id="17410" name="TextBox 2"/>
          <p:cNvSpPr txBox="1">
            <a:spLocks noChangeArrowheads="1"/>
          </p:cNvSpPr>
          <p:nvPr/>
        </p:nvSpPr>
        <p:spPr bwMode="auto">
          <a:xfrm>
            <a:off x="2692400" y="2316163"/>
            <a:ext cx="375920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Aft>
                <a:spcPts val="1200"/>
              </a:spcAft>
            </a:pPr>
            <a:r>
              <a:rPr lang="en-US" altLang="en-US" sz="2800" dirty="0"/>
              <a:t>Software that</a:t>
            </a:r>
          </a:p>
          <a:p>
            <a:pPr algn="ctr" eaLnBrk="1" hangingPunct="1">
              <a:spcAft>
                <a:spcPts val="1200"/>
              </a:spcAft>
            </a:pPr>
            <a:r>
              <a:rPr lang="en-US" altLang="en-US" sz="3600" i="1" dirty="0"/>
              <a:t>Meets their needs</a:t>
            </a:r>
            <a:r>
              <a:rPr lang="en-US" altLang="en-US" sz="2800" dirty="0"/>
              <a:t>,</a:t>
            </a:r>
          </a:p>
          <a:p>
            <a:pPr algn="ctr" eaLnBrk="1" hangingPunct="1">
              <a:spcAft>
                <a:spcPts val="1200"/>
              </a:spcAft>
            </a:pPr>
            <a:r>
              <a:rPr lang="en-US" altLang="en-US" sz="3600" i="1" dirty="0"/>
              <a:t>On time</a:t>
            </a:r>
            <a:r>
              <a:rPr lang="en-US" altLang="en-US" sz="2800" dirty="0"/>
              <a:t>,</a:t>
            </a:r>
          </a:p>
          <a:p>
            <a:pPr algn="ctr" eaLnBrk="1" hangingPunct="1">
              <a:spcAft>
                <a:spcPts val="1200"/>
              </a:spcAft>
            </a:pPr>
            <a:r>
              <a:rPr lang="en-US" altLang="en-US" sz="2800" dirty="0"/>
              <a:t>and</a:t>
            </a:r>
          </a:p>
          <a:p>
            <a:pPr algn="ctr" eaLnBrk="1" hangingPunct="1">
              <a:spcAft>
                <a:spcPts val="1200"/>
              </a:spcAft>
            </a:pPr>
            <a:r>
              <a:rPr lang="en-US" altLang="en-US" sz="3600" i="1" dirty="0"/>
              <a:t>On budget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BC19A6-E6A7-8B45-BBE0-0B781E4BD3B4}"/>
              </a:ext>
            </a:extLst>
          </p:cNvPr>
          <p:cNvGrpSpPr/>
          <p:nvPr/>
        </p:nvGrpSpPr>
        <p:grpSpPr>
          <a:xfrm>
            <a:off x="2692400" y="2868460"/>
            <a:ext cx="5982293" cy="1901891"/>
            <a:chOff x="2692400" y="2868460"/>
            <a:chExt cx="5982293" cy="1901891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D443EE69-2B8A-6D47-AED5-8DC843BC322C}"/>
                </a:ext>
              </a:extLst>
            </p:cNvPr>
            <p:cNvSpPr/>
            <p:nvPr/>
          </p:nvSpPr>
          <p:spPr>
            <a:xfrm>
              <a:off x="2692400" y="2868460"/>
              <a:ext cx="3759200" cy="713984"/>
            </a:xfrm>
            <a:prstGeom prst="roundRect">
              <a:avLst/>
            </a:prstGeom>
            <a:noFill/>
            <a:ln w="76200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C97A5BB-3864-6F4B-9FEB-893AA47C3B55}"/>
                </a:ext>
              </a:extLst>
            </p:cNvPr>
            <p:cNvCxnSpPr>
              <a:cxnSpLocks/>
            </p:cNvCxnSpPr>
            <p:nvPr/>
          </p:nvCxnSpPr>
          <p:spPr>
            <a:xfrm>
              <a:off x="5974915" y="3582444"/>
              <a:ext cx="476685" cy="654050"/>
            </a:xfrm>
            <a:prstGeom prst="line">
              <a:avLst/>
            </a:prstGeom>
            <a:ln w="76200" cap="rnd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8CEF4D-4033-2544-A644-2D6AF5C57B3A}"/>
                </a:ext>
              </a:extLst>
            </p:cNvPr>
            <p:cNvSpPr txBox="1"/>
            <p:nvPr/>
          </p:nvSpPr>
          <p:spPr>
            <a:xfrm>
              <a:off x="5974915" y="4185576"/>
              <a:ext cx="26997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FF40FF"/>
                  </a:solidFill>
                </a:rPr>
                <a:t>Requirements</a:t>
              </a:r>
              <a:r>
                <a:rPr lang="en-US" sz="3200" dirty="0">
                  <a:solidFill>
                    <a:srgbClr val="FF40FF"/>
                  </a:solidFill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52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D623-8181-9D44-89B1-DBE0DBDF2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D7FCE-CB9C-7542-BF2C-5254FB931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"express the needs and constraints placed on a software product that contribute to the solution of some real-world problem"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3D844B-A4F4-5D4C-ADAA-078127A6524C}"/>
              </a:ext>
            </a:extLst>
          </p:cNvPr>
          <p:cNvSpPr txBox="1"/>
          <p:nvPr/>
        </p:nvSpPr>
        <p:spPr>
          <a:xfrm>
            <a:off x="0" y="6488668"/>
            <a:ext cx="290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Source: SWEBOK Version 3.0 </a:t>
            </a:r>
          </a:p>
        </p:txBody>
      </p:sp>
    </p:spTree>
    <p:extLst>
      <p:ext uri="{BB962C8B-B14F-4D97-AF65-F5344CB8AC3E}">
        <p14:creationId xmlns:p14="http://schemas.microsoft.com/office/powerpoint/2010/main" val="128707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61FA1-87DE-AD4C-AE21-6083944EF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07CC9-8FE2-7842-8351-885D658C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requirements</a:t>
            </a:r>
          </a:p>
          <a:p>
            <a:r>
              <a:rPr lang="en-US" dirty="0"/>
              <a:t>Incorrect requirements</a:t>
            </a:r>
          </a:p>
          <a:p>
            <a:r>
              <a:rPr lang="en-US" dirty="0"/>
              <a:t>Ambiguous requirements</a:t>
            </a:r>
          </a:p>
          <a:p>
            <a:r>
              <a:rPr lang="en-US" dirty="0"/>
              <a:t>Conflicting requirements</a:t>
            </a:r>
          </a:p>
          <a:p>
            <a:r>
              <a:rPr lang="en-US" dirty="0"/>
              <a:t>Untestable requirements</a:t>
            </a:r>
          </a:p>
          <a:p>
            <a:r>
              <a:rPr lang="en-US" dirty="0"/>
              <a:t>Changing requirements</a:t>
            </a:r>
          </a:p>
          <a:p>
            <a:r>
              <a:rPr lang="en-US" dirty="0"/>
              <a:t>Being overwhelmed by scale ("bag of leaves")</a:t>
            </a:r>
          </a:p>
          <a:p>
            <a:r>
              <a:rPr lang="en-US" dirty="0"/>
              <a:t>Loss of traceability</a:t>
            </a:r>
          </a:p>
        </p:txBody>
      </p:sp>
    </p:spTree>
    <p:extLst>
      <p:ext uri="{BB962C8B-B14F-4D97-AF65-F5344CB8AC3E}">
        <p14:creationId xmlns:p14="http://schemas.microsoft.com/office/powerpoint/2010/main" val="938855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D623-8181-9D44-89B1-DBE0DBDF2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Requirements</a:t>
            </a:r>
            <a:br>
              <a:rPr lang="en-US" dirty="0"/>
            </a:br>
            <a:r>
              <a:rPr lang="en-US" dirty="0"/>
              <a:t>SWEBOK Knowledge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D7FCE-CB9C-7542-BF2C-5254FB931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FFFF"/>
                </a:solidFill>
              </a:rPr>
              <a:t>Elicitation</a:t>
            </a:r>
            <a:r>
              <a:rPr lang="en-US" dirty="0"/>
              <a:t>: Where to get them, how to gather</a:t>
            </a:r>
          </a:p>
          <a:p>
            <a:r>
              <a:rPr lang="en-US" dirty="0">
                <a:solidFill>
                  <a:srgbClr val="00FFFF"/>
                </a:solidFill>
              </a:rPr>
              <a:t>Analysis</a:t>
            </a:r>
            <a:r>
              <a:rPr lang="en-US" dirty="0"/>
              <a:t>: Categorizing, modeling, resolving conflicts</a:t>
            </a:r>
          </a:p>
          <a:p>
            <a:r>
              <a:rPr lang="en-US" dirty="0">
                <a:solidFill>
                  <a:srgbClr val="00FFFF"/>
                </a:solidFill>
              </a:rPr>
              <a:t>Specification</a:t>
            </a:r>
            <a:r>
              <a:rPr lang="en-US" dirty="0"/>
              <a:t>: Documenting</a:t>
            </a:r>
          </a:p>
          <a:p>
            <a:r>
              <a:rPr lang="en-US" dirty="0">
                <a:solidFill>
                  <a:srgbClr val="00FFFF"/>
                </a:solidFill>
              </a:rPr>
              <a:t>Validation</a:t>
            </a:r>
            <a:r>
              <a:rPr lang="en-US" dirty="0"/>
              <a:t>: Checking correctness</a:t>
            </a:r>
          </a:p>
          <a:p>
            <a:r>
              <a:rPr lang="en-US" dirty="0">
                <a:solidFill>
                  <a:srgbClr val="00FFFF"/>
                </a:solidFill>
              </a:rPr>
              <a:t>Management</a:t>
            </a:r>
            <a:r>
              <a:rPr lang="en-US" dirty="0"/>
              <a:t>: Coping with change, traceability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3D844B-A4F4-5D4C-ADAA-078127A6524C}"/>
              </a:ext>
            </a:extLst>
          </p:cNvPr>
          <p:cNvSpPr txBox="1"/>
          <p:nvPr/>
        </p:nvSpPr>
        <p:spPr>
          <a:xfrm>
            <a:off x="0" y="6488668"/>
            <a:ext cx="290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Source: SWEBOK Version 3.0 </a:t>
            </a:r>
          </a:p>
        </p:txBody>
      </p:sp>
    </p:spTree>
    <p:extLst>
      <p:ext uri="{BB962C8B-B14F-4D97-AF65-F5344CB8AC3E}">
        <p14:creationId xmlns:p14="http://schemas.microsoft.com/office/powerpoint/2010/main" val="159735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544EA-FFC0-FF44-A946-9C4E9C07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C6434-56F2-7D45-B1AE-E05BA4A93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FFFF"/>
                </a:solidFill>
              </a:rPr>
              <a:t>Functional</a:t>
            </a:r>
            <a:r>
              <a:rPr lang="en-US" dirty="0"/>
              <a:t>: "functions that the software is to execute"</a:t>
            </a:r>
          </a:p>
          <a:p>
            <a:pPr lvl="1"/>
            <a:r>
              <a:rPr lang="en-US" dirty="0"/>
              <a:t>AKA </a:t>
            </a:r>
            <a:r>
              <a:rPr lang="en-US" i="1" dirty="0"/>
              <a:t>capabilities</a:t>
            </a:r>
            <a:r>
              <a:rPr lang="en-US" dirty="0"/>
              <a:t> or </a:t>
            </a:r>
            <a:r>
              <a:rPr lang="en-US" i="1" dirty="0"/>
              <a:t>features</a:t>
            </a:r>
          </a:p>
          <a:p>
            <a:pPr marL="457200" lvl="1" indent="0">
              <a:buNone/>
            </a:pPr>
            <a:endParaRPr lang="en-US" i="1" dirty="0"/>
          </a:p>
          <a:p>
            <a:r>
              <a:rPr lang="en-US" dirty="0">
                <a:solidFill>
                  <a:srgbClr val="00FFFF"/>
                </a:solidFill>
              </a:rPr>
              <a:t>Non-functional</a:t>
            </a:r>
            <a:r>
              <a:rPr lang="en-US" dirty="0"/>
              <a:t>: "act to constrain the solution"</a:t>
            </a:r>
          </a:p>
          <a:p>
            <a:pPr lvl="1"/>
            <a:r>
              <a:rPr lang="en-US" dirty="0"/>
              <a:t>AKA </a:t>
            </a:r>
            <a:r>
              <a:rPr lang="en-US" i="1" dirty="0"/>
              <a:t>constraints</a:t>
            </a:r>
            <a:r>
              <a:rPr lang="en-US" dirty="0"/>
              <a:t> or </a:t>
            </a:r>
            <a:r>
              <a:rPr lang="en-US" i="1" dirty="0"/>
              <a:t>quality requirements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1D1-1D08-E043-93E5-3F6818BCCE44}"/>
              </a:ext>
            </a:extLst>
          </p:cNvPr>
          <p:cNvSpPr txBox="1"/>
          <p:nvPr/>
        </p:nvSpPr>
        <p:spPr>
          <a:xfrm>
            <a:off x="0" y="6488668"/>
            <a:ext cx="290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Source: SWEBOK Version 3.0 </a:t>
            </a:r>
          </a:p>
        </p:txBody>
      </p:sp>
    </p:spTree>
    <p:extLst>
      <p:ext uri="{BB962C8B-B14F-4D97-AF65-F5344CB8AC3E}">
        <p14:creationId xmlns:p14="http://schemas.microsoft.com/office/powerpoint/2010/main" val="201190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A50F-D7E9-6A49-ADB6-7C169387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FFFF"/>
                </a:solidFill>
              </a:rPr>
              <a:t>FURPS</a:t>
            </a:r>
            <a:r>
              <a:rPr lang="en-US" dirty="0"/>
              <a:t>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CC2FF-8E8B-A64E-97F7-FFD1B71D7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solidFill>
                  <a:srgbClr val="00FFFF"/>
                </a:solidFill>
              </a:rPr>
              <a:t>F</a:t>
            </a:r>
            <a:r>
              <a:rPr lang="en-US" dirty="0">
                <a:solidFill>
                  <a:srgbClr val="00FFFF"/>
                </a:solidFill>
              </a:rPr>
              <a:t>unctional</a:t>
            </a:r>
            <a:r>
              <a:rPr lang="en-US" dirty="0"/>
              <a:t>: features, capabilities, security</a:t>
            </a:r>
          </a:p>
          <a:p>
            <a:r>
              <a:rPr lang="en-US" u="sng" dirty="0">
                <a:solidFill>
                  <a:srgbClr val="00FFFF"/>
                </a:solidFill>
              </a:rPr>
              <a:t>U</a:t>
            </a:r>
            <a:r>
              <a:rPr lang="en-US" dirty="0">
                <a:solidFill>
                  <a:srgbClr val="00FFFF"/>
                </a:solidFill>
              </a:rPr>
              <a:t>sability</a:t>
            </a:r>
            <a:r>
              <a:rPr lang="en-US" dirty="0"/>
              <a:t>: human factors, help, documentation</a:t>
            </a:r>
          </a:p>
          <a:p>
            <a:r>
              <a:rPr lang="en-US" u="sng" dirty="0">
                <a:solidFill>
                  <a:srgbClr val="00FFFF"/>
                </a:solidFill>
              </a:rPr>
              <a:t>R</a:t>
            </a:r>
            <a:r>
              <a:rPr lang="en-US" dirty="0">
                <a:solidFill>
                  <a:srgbClr val="00FFFF"/>
                </a:solidFill>
              </a:rPr>
              <a:t>eliability</a:t>
            </a:r>
            <a:r>
              <a:rPr lang="en-US" dirty="0"/>
              <a:t>: frequency of failure, recoverability, predictability</a:t>
            </a:r>
          </a:p>
          <a:p>
            <a:r>
              <a:rPr lang="en-US" u="sng" dirty="0">
                <a:solidFill>
                  <a:srgbClr val="00FFFF"/>
                </a:solidFill>
              </a:rPr>
              <a:t>P</a:t>
            </a:r>
            <a:r>
              <a:rPr lang="en-US" dirty="0">
                <a:solidFill>
                  <a:srgbClr val="00FFFF"/>
                </a:solidFill>
              </a:rPr>
              <a:t>erformance</a:t>
            </a:r>
            <a:r>
              <a:rPr lang="en-US" dirty="0"/>
              <a:t>: response times, throughput, accuracy, availability, resource usage</a:t>
            </a:r>
          </a:p>
          <a:p>
            <a:r>
              <a:rPr lang="en-US" u="sng" dirty="0">
                <a:solidFill>
                  <a:srgbClr val="00FFFF"/>
                </a:solidFill>
              </a:rPr>
              <a:t>S</a:t>
            </a:r>
            <a:r>
              <a:rPr lang="en-US" dirty="0">
                <a:solidFill>
                  <a:srgbClr val="00FFFF"/>
                </a:solidFill>
              </a:rPr>
              <a:t>upportability</a:t>
            </a:r>
            <a:r>
              <a:rPr lang="en-US" dirty="0"/>
              <a:t>: adaptability, maintainability, internationalization, configurability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B2ADBD-6C5C-FB42-A8EB-B4C781916618}"/>
              </a:ext>
            </a:extLst>
          </p:cNvPr>
          <p:cNvGrpSpPr/>
          <p:nvPr/>
        </p:nvGrpSpPr>
        <p:grpSpPr>
          <a:xfrm>
            <a:off x="263047" y="2141951"/>
            <a:ext cx="8423753" cy="4643827"/>
            <a:chOff x="263047" y="2141951"/>
            <a:chExt cx="8423753" cy="464382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9B5C935-1164-9245-91D7-EF3590B9134A}"/>
                </a:ext>
              </a:extLst>
            </p:cNvPr>
            <p:cNvSpPr/>
            <p:nvPr/>
          </p:nvSpPr>
          <p:spPr>
            <a:xfrm>
              <a:off x="263047" y="2141951"/>
              <a:ext cx="8423753" cy="3331923"/>
            </a:xfrm>
            <a:prstGeom prst="roundRect">
              <a:avLst/>
            </a:prstGeom>
            <a:noFill/>
            <a:ln w="76200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342FEF-BED4-E648-B40D-103B7014184C}"/>
                </a:ext>
              </a:extLst>
            </p:cNvPr>
            <p:cNvSpPr txBox="1"/>
            <p:nvPr/>
          </p:nvSpPr>
          <p:spPr>
            <a:xfrm>
              <a:off x="2261785" y="5831671"/>
              <a:ext cx="44262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40FF"/>
                  </a:solidFill>
                </a:rPr>
                <a:t>Non-functional requirements</a:t>
              </a:r>
            </a:p>
            <a:p>
              <a:pPr algn="ctr"/>
              <a:r>
                <a:rPr lang="en-US" sz="2800" dirty="0">
                  <a:solidFill>
                    <a:srgbClr val="FF40FF"/>
                  </a:solidFill>
                </a:rPr>
                <a:t>AKA the "-</a:t>
              </a:r>
              <a:r>
                <a:rPr lang="en-US" sz="2800" dirty="0" err="1">
                  <a:solidFill>
                    <a:srgbClr val="FF40FF"/>
                  </a:solidFill>
                </a:rPr>
                <a:t>ilities</a:t>
              </a:r>
              <a:r>
                <a:rPr lang="en-US" sz="2800" dirty="0">
                  <a:solidFill>
                    <a:srgbClr val="FF40FF"/>
                  </a:solidFill>
                </a:rPr>
                <a:t>"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9913C9A-18FE-F045-941C-0825DCA0BD4D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flipH="1">
              <a:off x="4474923" y="5473874"/>
              <a:ext cx="1" cy="357797"/>
            </a:xfrm>
            <a:prstGeom prst="line">
              <a:avLst/>
            </a:prstGeom>
            <a:ln w="76200" cap="rnd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268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Two Key Problems for Today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Figure out what features the customer wants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Not make false/incorrect assumptions</a:t>
            </a:r>
          </a:p>
          <a:p>
            <a:pPr lvl="1" eaLnBrk="1" hangingPunct="1"/>
            <a:endParaRPr lang="en-US" altLang="en-US" dirty="0">
              <a:ea typeface="ＭＳ Ｐゴシック" charset="-128"/>
            </a:endParaRP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Chunk work into bite-sized pieces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So work can be divided up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So system can be built incrementally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So estimates are remotely accurate</a:t>
            </a:r>
          </a:p>
          <a:p>
            <a:pPr eaLnBrk="1" hangingPunct="1"/>
            <a:endParaRPr lang="en-US" altLang="en-US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7689</TotalTime>
  <Words>629</Words>
  <Application>Microsoft Macintosh PowerPoint</Application>
  <PresentationFormat>On-screen Show (4:3)</PresentationFormat>
  <Paragraphs>112</Paragraphs>
  <Slides>19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ＭＳ Ｐゴシック</vt:lpstr>
      <vt:lpstr>Arial</vt:lpstr>
      <vt:lpstr>Calibri</vt:lpstr>
      <vt:lpstr> Black </vt:lpstr>
      <vt:lpstr>PowerPoint Presentation</vt:lpstr>
      <vt:lpstr>SWEBOK Knowledge Areas</vt:lpstr>
      <vt:lpstr>PowerPoint Presentation</vt:lpstr>
      <vt:lpstr>Software Requirements</vt:lpstr>
      <vt:lpstr>Requirements Problems</vt:lpstr>
      <vt:lpstr>Software Requirements SWEBOK Knowledge Area</vt:lpstr>
      <vt:lpstr>Types of Requirements</vt:lpstr>
      <vt:lpstr>FURPS Classification</vt:lpstr>
      <vt:lpstr>Two Key Problems for Today</vt:lpstr>
      <vt:lpstr>PowerPoint Presentation</vt:lpstr>
      <vt:lpstr>Flight-Booking System Example</vt:lpstr>
      <vt:lpstr>US Description Template</vt:lpstr>
      <vt:lpstr>Description Examples: Who and What</vt:lpstr>
      <vt:lpstr>US Title Template: Verb + Noun</vt:lpstr>
      <vt:lpstr>User Story Dos &amp; Don’ts</vt:lpstr>
      <vt:lpstr>Summary</vt:lpstr>
      <vt:lpstr>Appendix</vt:lpstr>
      <vt:lpstr>Let’s write some user stories!</vt:lpstr>
      <vt:lpstr>Web App for Bicycle Rental</vt:lpstr>
    </vt:vector>
  </TitlesOfParts>
  <Company>University of Memphis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Fleming</dc:creator>
  <cp:lastModifiedBy>Scott Fleming</cp:lastModifiedBy>
  <cp:revision>136</cp:revision>
  <dcterms:created xsi:type="dcterms:W3CDTF">2013-09-29T23:43:57Z</dcterms:created>
  <dcterms:modified xsi:type="dcterms:W3CDTF">2019-02-25T16:04:57Z</dcterms:modified>
</cp:coreProperties>
</file>